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5"/>
    <p:sldMasterId id="2147483670" r:id="rId6"/>
  </p:sldMasterIdLst>
  <p:notesMasterIdLst>
    <p:notesMasterId r:id="rId17"/>
  </p:notesMasterIdLst>
  <p:handoutMasterIdLst>
    <p:handoutMasterId r:id="rId18"/>
  </p:handoutMasterIdLst>
  <p:sldIdLst>
    <p:sldId id="299" r:id="rId7"/>
    <p:sldId id="282" r:id="rId8"/>
    <p:sldId id="297" r:id="rId9"/>
    <p:sldId id="298" r:id="rId10"/>
    <p:sldId id="300" r:id="rId11"/>
    <p:sldId id="279" r:id="rId12"/>
    <p:sldId id="256" r:id="rId13"/>
    <p:sldId id="284" r:id="rId14"/>
    <p:sldId id="262" r:id="rId15"/>
    <p:sldId id="295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fie Wennströ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928" autoAdjust="0"/>
  </p:normalViewPr>
  <p:slideViewPr>
    <p:cSldViewPr>
      <p:cViewPr varScale="1">
        <p:scale>
          <a:sx n="102" d="100"/>
          <a:sy n="102" d="100"/>
        </p:scale>
        <p:origin x="12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E3AE1-C2C9-0146-A40B-CDF880C31E52}" type="datetimeFigureOut">
              <a:rPr lang="sv-SE" smtClean="0"/>
              <a:t>2019-02-20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E51C-EA94-0B41-8FCE-5C61966D1C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3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2019-02-20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75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15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Stockholm University </a:t>
            </a:r>
            <a:r>
              <a:rPr lang="sv-SE" dirty="0" err="1" smtClean="0"/>
              <a:t>Library’s</a:t>
            </a:r>
            <a:r>
              <a:rPr lang="sv-SE" dirty="0" smtClean="0"/>
              <a:t> Publishing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Dissertations – print + </a:t>
            </a:r>
            <a:r>
              <a:rPr lang="sv-SE" dirty="0" err="1" smtClean="0"/>
              <a:t>pdf</a:t>
            </a:r>
            <a:r>
              <a:rPr lang="sv-SE" dirty="0" smtClean="0"/>
              <a:t> + </a:t>
            </a:r>
            <a:r>
              <a:rPr lang="sv-SE" dirty="0" err="1" smtClean="0"/>
              <a:t>repository</a:t>
            </a: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Stockholm University Press (SUP) – </a:t>
            </a:r>
            <a:r>
              <a:rPr lang="sv-SE" dirty="0" err="1" smtClean="0"/>
              <a:t>External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, OA, DOI, CC BY, 4 ISBNs, ISSN, print on </a:t>
            </a:r>
            <a:r>
              <a:rPr lang="sv-SE" dirty="0" err="1" smtClean="0"/>
              <a:t>demand</a:t>
            </a:r>
            <a:r>
              <a:rPr lang="sv-SE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book</a:t>
            </a:r>
            <a:r>
              <a:rPr lang="sv-SE" dirty="0" smtClean="0"/>
              <a:t> or Acta </a:t>
            </a:r>
            <a:r>
              <a:rPr lang="sv-SE" dirty="0" err="1" smtClean="0"/>
              <a:t>Universitatis</a:t>
            </a:r>
            <a:r>
              <a:rPr lang="sv-SE" dirty="0" smtClean="0"/>
              <a:t> </a:t>
            </a:r>
            <a:r>
              <a:rPr lang="sv-SE" dirty="0" err="1" smtClean="0"/>
              <a:t>Stolkholmiensis</a:t>
            </a:r>
            <a:r>
              <a:rPr lang="sv-SE" dirty="0" smtClean="0"/>
              <a:t> (</a:t>
            </a:r>
            <a:r>
              <a:rPr lang="sv-SE" dirty="0" err="1" smtClean="0"/>
              <a:t>internal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) – </a:t>
            </a:r>
            <a:r>
              <a:rPr lang="sv-SE" dirty="0" err="1" smtClean="0"/>
              <a:t>printed</a:t>
            </a:r>
            <a:r>
              <a:rPr lang="sv-SE" dirty="0" smtClean="0"/>
              <a:t> edition or POD + </a:t>
            </a:r>
            <a:r>
              <a:rPr lang="sv-SE" dirty="0" err="1" smtClean="0"/>
              <a:t>pdf</a:t>
            </a:r>
            <a:r>
              <a:rPr lang="sv-SE" dirty="0" smtClean="0"/>
              <a:t> in </a:t>
            </a:r>
            <a:r>
              <a:rPr lang="sv-SE" dirty="0" err="1" smtClean="0"/>
              <a:t>repository</a:t>
            </a: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 smtClean="0"/>
              <a:t>Figshare</a:t>
            </a:r>
            <a:r>
              <a:rPr lang="sv-SE" dirty="0" smtClean="0"/>
              <a:t> </a:t>
            </a:r>
            <a:r>
              <a:rPr lang="sv-SE" dirty="0" err="1" smtClean="0"/>
              <a:t>repository</a:t>
            </a:r>
            <a:r>
              <a:rPr lang="sv-SE" dirty="0" smtClean="0"/>
              <a:t> – DOI, </a:t>
            </a:r>
            <a:r>
              <a:rPr lang="sv-SE" dirty="0" err="1" smtClean="0"/>
              <a:t>pdf</a:t>
            </a:r>
            <a:r>
              <a:rPr lang="sv-SE" dirty="0" smtClean="0"/>
              <a:t>, </a:t>
            </a:r>
            <a:r>
              <a:rPr lang="sv-SE" dirty="0" smtClean="0"/>
              <a:t>data-formats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27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0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95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25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4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1FBC7B6B-8B67-4017-A1F2-A51D3A2EDB2A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 dirty="0" smtClean="0"/>
              <a:t>/Namn </a:t>
            </a:r>
            <a:r>
              <a:rPr lang="sv-SE" dirty="0" err="1" smtClean="0"/>
              <a:t>Namn</a:t>
            </a:r>
            <a:r>
              <a:rPr lang="sv-SE" dirty="0" smtClean="0"/>
              <a:t>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6BB8-5A3C-4E54-AD8D-7B826A810964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306C-03C6-41F8-B07C-45CCF9498CFA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7F09-3DF1-437A-A6C4-75F622161507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B14-BFD6-41F3-A704-D980D88BEC4E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06B6-E1C0-4F22-84F1-7E36BCD05232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C9E8-BD77-4D98-8809-7738FC58391D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5D9C-3A1D-416E-97B9-D2714EF04564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926-68FF-46EE-8651-DD37EA7E0C07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3DC-384F-4232-B8FA-638DD8592226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6EAA-C8EF-4CDB-B365-FF66B9FFA9EC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05F-C6FD-4057-BCE8-15CAFC2B6EE7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DB6-33A7-4C83-BE47-B913F1163527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83E-BFB4-4E7E-BADB-D09749B99C21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D710EA90-21AA-4DAE-8BB3-7AE26694224B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 dirty="0" smtClean="0"/>
              <a:t>/Namn </a:t>
            </a:r>
            <a:r>
              <a:rPr lang="sv-SE" dirty="0" err="1" smtClean="0"/>
              <a:t>Namn</a:t>
            </a:r>
            <a:r>
              <a:rPr lang="sv-SE" dirty="0" smtClean="0"/>
              <a:t>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8F79-A4A9-4F8B-A48F-5AFFABFA086B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B0B3BE4-5C7E-4509-AD7C-E3A7EEDA0D12}" type="datetime1">
              <a:rPr lang="sv-SE" smtClean="0"/>
              <a:pPr/>
              <a:t>2019-02-20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smtClean="0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-org-engelsk_stor_150dpi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082747" cy="1034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0B2B2E0-B745-4C41-90E8-57C74A6390DF}" type="datetime1">
              <a:rPr lang="sv-SE" smtClean="0"/>
              <a:pPr/>
              <a:t>2019-02-20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smtClean="0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-org-engelsk_stor_150dpi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9072" cy="104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53" r:id="rId8"/>
    <p:sldLayoutId id="2147483661" r:id="rId9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83E-BFB4-4E7E-BADB-D09749B99C21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-324544" y="-99391"/>
            <a:ext cx="9613068" cy="6957391"/>
          </a:xfrm>
          <a:prstGeom prst="rect">
            <a:avLst/>
          </a:prstGeom>
          <a:solidFill>
            <a:srgbClr val="02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>
            <a:off x="1043608" y="2500095"/>
            <a:ext cx="6336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Small is Big and </a:t>
            </a:r>
            <a:r>
              <a:rPr lang="sv-SE" sz="4000" dirty="0" err="1">
                <a:solidFill>
                  <a:schemeClr val="bg1"/>
                </a:solidFill>
              </a:rPr>
              <a:t>Slow</a:t>
            </a:r>
            <a:r>
              <a:rPr lang="sv-SE" sz="4000" dirty="0">
                <a:solidFill>
                  <a:schemeClr val="bg1"/>
                </a:solidFill>
              </a:rPr>
              <a:t> is Fast </a:t>
            </a:r>
            <a:r>
              <a:rPr lang="sv-SE" sz="4000" dirty="0" smtClean="0">
                <a:solidFill>
                  <a:schemeClr val="bg1"/>
                </a:solidFill>
              </a:rPr>
              <a:t/>
            </a:r>
            <a:br>
              <a:rPr lang="sv-SE" sz="4000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– </a:t>
            </a:r>
            <a:r>
              <a:rPr lang="sv-SE" dirty="0">
                <a:solidFill>
                  <a:schemeClr val="bg1"/>
                </a:solidFill>
              </a:rPr>
              <a:t>Stockholm University </a:t>
            </a:r>
            <a:r>
              <a:rPr lang="sv-SE" dirty="0" smtClean="0">
                <a:solidFill>
                  <a:schemeClr val="bg1"/>
                </a:solidFill>
              </a:rPr>
              <a:t>Press </a:t>
            </a:r>
            <a:r>
              <a:rPr lang="sv-SE" dirty="0">
                <a:solidFill>
                  <a:schemeClr val="bg1"/>
                </a:solidFill>
              </a:rPr>
              <a:t>as a C</a:t>
            </a:r>
            <a:r>
              <a:rPr lang="sv-SE" dirty="0" smtClean="0">
                <a:solidFill>
                  <a:schemeClr val="bg1"/>
                </a:solidFill>
              </a:rPr>
              <a:t>ase </a:t>
            </a:r>
            <a:r>
              <a:rPr lang="sv-SE" dirty="0" err="1">
                <a:solidFill>
                  <a:schemeClr val="bg1"/>
                </a:solidFill>
              </a:rPr>
              <a:t>S</a:t>
            </a:r>
            <a:r>
              <a:rPr lang="sv-SE" dirty="0" err="1" smtClean="0">
                <a:solidFill>
                  <a:schemeClr val="bg1"/>
                </a:solidFill>
              </a:rPr>
              <a:t>tudy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on </a:t>
            </a:r>
            <a:r>
              <a:rPr lang="sv-SE" dirty="0" err="1">
                <a:solidFill>
                  <a:schemeClr val="bg1"/>
                </a:solidFill>
              </a:rPr>
              <a:t>L</a:t>
            </a:r>
            <a:r>
              <a:rPr lang="sv-SE" dirty="0" err="1" smtClean="0">
                <a:solidFill>
                  <a:schemeClr val="bg1"/>
                </a:solidFill>
              </a:rPr>
              <a:t>ibrary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P</a:t>
            </a:r>
            <a:r>
              <a:rPr lang="sv-SE" dirty="0" smtClean="0">
                <a:solidFill>
                  <a:schemeClr val="bg1"/>
                </a:solidFill>
              </a:rPr>
              <a:t>ublishing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520280" cy="63574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043608" y="3622231"/>
            <a:ext cx="2724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Christina Lenz, </a:t>
            </a:r>
            <a:r>
              <a:rPr 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Editor </a:t>
            </a:r>
            <a:r>
              <a:rPr 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endParaRPr 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71600" y="5328210"/>
            <a:ext cx="6336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IFLA Special Interest Group (SIG) on Library Publishing 2019 Midterm Meeting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Thursday February 28th – Friday March 1st 2019, Dublin Business School, Dublin, Ireland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06B6-E1C0-4F22-84F1-7E36BCD05232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700752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-468560" y="263399"/>
            <a:ext cx="10369152" cy="5400600"/>
          </a:xfrm>
          <a:prstGeom prst="rect">
            <a:avLst/>
          </a:prstGeom>
          <a:solidFill>
            <a:srgbClr val="02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1750424" y="1449976"/>
            <a:ext cx="6861740" cy="27711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sv-SE" sz="3200" b="1" kern="0" dirty="0" smtClean="0">
                <a:solidFill>
                  <a:schemeClr val="bg1"/>
                </a:solidFill>
              </a:rPr>
              <a:t>THANKS!</a:t>
            </a:r>
          </a:p>
          <a:p>
            <a:pPr marL="0" indent="0">
              <a:buFontTx/>
              <a:buNone/>
            </a:pPr>
            <a:endParaRPr lang="sv-SE" kern="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sv-SE" sz="2400" b="1" kern="0" dirty="0" smtClean="0">
                <a:solidFill>
                  <a:schemeClr val="bg1"/>
                </a:solidFill>
              </a:rPr>
              <a:t>Christina Lenz, </a:t>
            </a:r>
            <a:r>
              <a:rPr lang="sv-SE" sz="2400" b="1" kern="0" dirty="0" err="1" smtClean="0">
                <a:solidFill>
                  <a:schemeClr val="bg1"/>
                </a:solidFill>
              </a:rPr>
              <a:t>Managing</a:t>
            </a:r>
            <a:r>
              <a:rPr lang="sv-SE" sz="2400" b="1" kern="0" dirty="0" smtClean="0">
                <a:solidFill>
                  <a:schemeClr val="bg1"/>
                </a:solidFill>
              </a:rPr>
              <a:t> Editor </a:t>
            </a:r>
            <a:r>
              <a:rPr lang="sv-SE" sz="2400" b="1" kern="0" dirty="0" err="1" smtClean="0">
                <a:solidFill>
                  <a:schemeClr val="bg1"/>
                </a:solidFill>
              </a:rPr>
              <a:t>of</a:t>
            </a:r>
            <a:r>
              <a:rPr lang="sv-SE" sz="2400" b="1" kern="0" dirty="0" smtClean="0">
                <a:solidFill>
                  <a:schemeClr val="bg1"/>
                </a:solidFill>
              </a:rPr>
              <a:t> </a:t>
            </a:r>
            <a:r>
              <a:rPr lang="sv-SE" sz="2400" b="1" kern="0" dirty="0" err="1" smtClean="0">
                <a:solidFill>
                  <a:schemeClr val="bg1"/>
                </a:solidFill>
              </a:rPr>
              <a:t>books</a:t>
            </a:r>
            <a:endParaRPr lang="sv-SE" sz="2400" b="1" kern="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sv-SE" sz="2400" b="1" kern="0" dirty="0" smtClean="0">
                <a:solidFill>
                  <a:schemeClr val="bg1"/>
                </a:solidFill>
              </a:rPr>
              <a:t>christina.lenz@su.se</a:t>
            </a:r>
          </a:p>
          <a:p>
            <a:pPr marL="0" indent="0">
              <a:buFontTx/>
              <a:buNone/>
            </a:pPr>
            <a:endParaRPr lang="sv-SE" sz="2400" b="1" kern="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sv-SE" sz="2400" b="1" kern="0" dirty="0" smtClean="0">
                <a:solidFill>
                  <a:schemeClr val="bg1"/>
                </a:solidFill>
              </a:rPr>
              <a:t>@</a:t>
            </a:r>
            <a:r>
              <a:rPr lang="sv-SE" sz="2400" b="1" kern="0" dirty="0" err="1" smtClean="0">
                <a:solidFill>
                  <a:schemeClr val="bg1"/>
                </a:solidFill>
              </a:rPr>
              <a:t>sthlmunipress</a:t>
            </a:r>
            <a:endParaRPr lang="sv-SE" sz="2400" b="1" kern="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sv-SE" sz="2400" b="1" kern="0" dirty="0" smtClean="0">
                <a:solidFill>
                  <a:schemeClr val="bg1"/>
                </a:solidFill>
              </a:rPr>
              <a:t>@</a:t>
            </a:r>
            <a:r>
              <a:rPr lang="sv-SE" sz="2400" b="1" kern="0" dirty="0" err="1" smtClean="0">
                <a:solidFill>
                  <a:schemeClr val="bg1"/>
                </a:solidFill>
              </a:rPr>
              <a:t>ChristinaLenz</a:t>
            </a:r>
            <a:r>
              <a:rPr lang="sv-SE" sz="2400" b="1" kern="0" dirty="0" smtClean="0">
                <a:solidFill>
                  <a:schemeClr val="bg1"/>
                </a:solidFill>
              </a:rPr>
              <a:t>_</a:t>
            </a:r>
          </a:p>
          <a:p>
            <a:pPr marL="0" indent="0">
              <a:buFontTx/>
              <a:buNone/>
            </a:pPr>
            <a:endParaRPr lang="sv-SE" kern="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12" y="5983284"/>
            <a:ext cx="1329752" cy="46524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2" y="3573016"/>
            <a:ext cx="896888" cy="89688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267744" y="6156012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kern="0" dirty="0" smtClean="0">
                <a:solidFill>
                  <a:schemeClr val="bg1"/>
                </a:solidFill>
              </a:rPr>
              <a:t>www.stockholmuniversitypress.se</a:t>
            </a:r>
            <a:endParaRPr lang="sv-SE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pil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7384"/>
            <a:ext cx="973556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06B6-E1C0-4F22-84F1-7E36BCD05232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-1260648" y="-243408"/>
            <a:ext cx="12097344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06B6-E1C0-4F22-84F1-7E36BCD05232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3798" y="0"/>
            <a:ext cx="12708566" cy="71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06B6-E1C0-4F22-84F1-7E36BCD05232}" type="datetime1">
              <a:rPr lang="sv-SE" smtClean="0"/>
              <a:pPr/>
              <a:t>2019-02-20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84" y="-171400"/>
            <a:ext cx="13072415" cy="73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Infrastructure</a:t>
            </a:r>
            <a:r>
              <a:rPr lang="sv-SE" dirty="0" smtClean="0"/>
              <a:t>/</a:t>
            </a:r>
            <a:r>
              <a:rPr lang="sv-SE" dirty="0" err="1"/>
              <a:t>P</a:t>
            </a:r>
            <a:r>
              <a:rPr lang="sv-SE" dirty="0" err="1" smtClean="0"/>
              <a:t>eople</a:t>
            </a:r>
            <a:r>
              <a:rPr lang="sv-SE" dirty="0" smtClean="0"/>
              <a:t> for </a:t>
            </a:r>
            <a:r>
              <a:rPr lang="sv-SE" dirty="0" err="1" smtClean="0"/>
              <a:t>book</a:t>
            </a:r>
            <a:r>
              <a:rPr lang="sv-SE" dirty="0" smtClean="0"/>
              <a:t> </a:t>
            </a:r>
            <a:r>
              <a:rPr lang="sv-SE" dirty="0" err="1" smtClean="0"/>
              <a:t>projects</a:t>
            </a:r>
            <a:endParaRPr lang="sv-SE" dirty="0"/>
          </a:p>
        </p:txBody>
      </p:sp>
      <p:pic>
        <p:nvPicPr>
          <p:cNvPr id="3" name="Bildobjekt 2" descr="person-ico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2555776" y="3356991"/>
            <a:ext cx="1225076" cy="182242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483768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Author</a:t>
            </a:r>
            <a:r>
              <a:rPr lang="sv-SE" dirty="0" smtClean="0"/>
              <a:t>/Editor</a:t>
            </a:r>
            <a:endParaRPr lang="sv-SE" dirty="0"/>
          </a:p>
        </p:txBody>
      </p:sp>
      <p:pic>
        <p:nvPicPr>
          <p:cNvPr id="15" name="Bildobjekt 14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1115616" y="1844824"/>
            <a:ext cx="677675" cy="1008112"/>
          </a:xfrm>
          <a:prstGeom prst="rect">
            <a:avLst/>
          </a:prstGeom>
        </p:spPr>
      </p:pic>
      <p:pic>
        <p:nvPicPr>
          <p:cNvPr id="16" name="Bildobjekt 15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1446053" y="2276872"/>
            <a:ext cx="677675" cy="1008112"/>
          </a:xfrm>
          <a:prstGeom prst="rect">
            <a:avLst/>
          </a:prstGeom>
        </p:spPr>
      </p:pic>
      <p:pic>
        <p:nvPicPr>
          <p:cNvPr id="17" name="Bildobjekt 16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1835696" y="1916832"/>
            <a:ext cx="677675" cy="1008112"/>
          </a:xfrm>
          <a:prstGeom prst="rect">
            <a:avLst/>
          </a:prstGeom>
        </p:spPr>
      </p:pic>
      <p:pic>
        <p:nvPicPr>
          <p:cNvPr id="19" name="Bildobjekt 18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827584" y="2564904"/>
            <a:ext cx="677675" cy="1008112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899592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Editorial</a:t>
            </a:r>
            <a:r>
              <a:rPr lang="sv-SE" dirty="0" smtClean="0"/>
              <a:t> Board</a:t>
            </a:r>
            <a:endParaRPr lang="sv-SE" dirty="0"/>
          </a:p>
        </p:txBody>
      </p:sp>
      <p:pic>
        <p:nvPicPr>
          <p:cNvPr id="23" name="Bildobjekt 22" descr="person-icon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3750309" y="1844824"/>
            <a:ext cx="822891" cy="1224136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3563888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SUP/</a:t>
            </a:r>
            <a:r>
              <a:rPr lang="sv-SE" dirty="0" err="1" smtClean="0"/>
              <a:t>Library</a:t>
            </a:r>
            <a:endParaRPr lang="sv-SE" dirty="0"/>
          </a:p>
        </p:txBody>
      </p:sp>
      <p:pic>
        <p:nvPicPr>
          <p:cNvPr id="25" name="Bildobjekt 24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6084168" y="1844824"/>
            <a:ext cx="677675" cy="1008112"/>
          </a:xfrm>
          <a:prstGeom prst="rect">
            <a:avLst/>
          </a:prstGeom>
        </p:spPr>
      </p:pic>
      <p:pic>
        <p:nvPicPr>
          <p:cNvPr id="26" name="Bildobjekt 25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6372200" y="2276872"/>
            <a:ext cx="677675" cy="1008112"/>
          </a:xfrm>
          <a:prstGeom prst="rect">
            <a:avLst/>
          </a:prstGeom>
        </p:spPr>
      </p:pic>
      <p:pic>
        <p:nvPicPr>
          <p:cNvPr id="27" name="Bildobjekt 26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6732240" y="1844824"/>
            <a:ext cx="677675" cy="1008112"/>
          </a:xfrm>
          <a:prstGeom prst="rect">
            <a:avLst/>
          </a:prstGeom>
        </p:spPr>
      </p:pic>
      <p:pic>
        <p:nvPicPr>
          <p:cNvPr id="28" name="Bildobjekt 27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6732240" y="2780928"/>
            <a:ext cx="677675" cy="1008112"/>
          </a:xfrm>
          <a:prstGeom prst="rect">
            <a:avLst/>
          </a:prstGeom>
        </p:spPr>
      </p:pic>
      <p:sp>
        <p:nvSpPr>
          <p:cNvPr id="29" name="textruta 28"/>
          <p:cNvSpPr txBox="1"/>
          <p:nvPr/>
        </p:nvSpPr>
        <p:spPr>
          <a:xfrm>
            <a:off x="5642080" y="1412776"/>
            <a:ext cx="231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Publishing </a:t>
            </a:r>
            <a:r>
              <a:rPr lang="sv-SE" dirty="0" err="1" smtClean="0"/>
              <a:t>Committee</a:t>
            </a:r>
            <a:endParaRPr lang="sv-SE" dirty="0"/>
          </a:p>
        </p:txBody>
      </p:sp>
      <p:pic>
        <p:nvPicPr>
          <p:cNvPr id="32" name="Bildobjekt 31" descr="person-icon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6148976" y="4509120"/>
            <a:ext cx="871296" cy="1296144"/>
          </a:xfrm>
          <a:prstGeom prst="rect">
            <a:avLst/>
          </a:prstGeom>
        </p:spPr>
      </p:pic>
      <p:pic>
        <p:nvPicPr>
          <p:cNvPr id="33" name="Bildobjekt 32" descr="person-icon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6581024" y="5013176"/>
            <a:ext cx="871296" cy="1296144"/>
          </a:xfrm>
          <a:prstGeom prst="rect">
            <a:avLst/>
          </a:prstGeom>
        </p:spPr>
      </p:pic>
      <p:pic>
        <p:nvPicPr>
          <p:cNvPr id="34" name="Bildobjekt 33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4427984" y="4581128"/>
            <a:ext cx="677675" cy="1008112"/>
          </a:xfrm>
          <a:prstGeom prst="rect">
            <a:avLst/>
          </a:prstGeom>
        </p:spPr>
      </p:pic>
      <p:pic>
        <p:nvPicPr>
          <p:cNvPr id="35" name="Bildobjekt 34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4716016" y="5013176"/>
            <a:ext cx="677675" cy="1008112"/>
          </a:xfrm>
          <a:prstGeom prst="rect">
            <a:avLst/>
          </a:prstGeom>
        </p:spPr>
      </p:pic>
      <p:pic>
        <p:nvPicPr>
          <p:cNvPr id="36" name="Bildobjekt 35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5148064" y="4653136"/>
            <a:ext cx="677675" cy="1008112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4355976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Readers</a:t>
            </a:r>
            <a:r>
              <a:rPr lang="sv-SE" dirty="0" smtClean="0"/>
              <a:t>/</a:t>
            </a:r>
            <a:r>
              <a:rPr lang="sv-SE" dirty="0" err="1" smtClean="0"/>
              <a:t>Users</a:t>
            </a:r>
            <a:endParaRPr lang="sv-SE" dirty="0"/>
          </a:p>
        </p:txBody>
      </p:sp>
      <p:pic>
        <p:nvPicPr>
          <p:cNvPr id="40" name="Bildobjekt 39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4254365" y="2276872"/>
            <a:ext cx="677675" cy="1008112"/>
          </a:xfrm>
          <a:prstGeom prst="rect">
            <a:avLst/>
          </a:prstGeom>
        </p:spPr>
      </p:pic>
      <p:sp>
        <p:nvSpPr>
          <p:cNvPr id="31" name="Platshållare för datum 3"/>
          <p:cNvSpPr txBox="1">
            <a:spLocks/>
          </p:cNvSpPr>
          <p:nvPr/>
        </p:nvSpPr>
        <p:spPr>
          <a:xfrm>
            <a:off x="781200" y="6366984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/>
              <a:t>2019-02-28</a:t>
            </a:r>
            <a:endParaRPr lang="sv-SE" sz="1000" dirty="0"/>
          </a:p>
        </p:txBody>
      </p:sp>
      <p:sp>
        <p:nvSpPr>
          <p:cNvPr id="37" name="Platshållare för sidfot 4"/>
          <p:cNvSpPr txBox="1">
            <a:spLocks/>
          </p:cNvSpPr>
          <p:nvPr/>
        </p:nvSpPr>
        <p:spPr>
          <a:xfrm>
            <a:off x="1936800" y="6366984"/>
            <a:ext cx="6883672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Christina Lenz, Stockholm University </a:t>
            </a:r>
            <a:r>
              <a:rPr lang="sv-SE" sz="1000" dirty="0" err="1"/>
              <a:t>Library</a:t>
            </a:r>
            <a:r>
              <a:rPr lang="sv-SE" sz="1000" dirty="0"/>
              <a:t>/Press</a:t>
            </a:r>
          </a:p>
        </p:txBody>
      </p:sp>
      <p:pic>
        <p:nvPicPr>
          <p:cNvPr id="5" name="Bildobjekt 4" descr="upnetwork_logo_colo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339752" cy="977104"/>
          </a:xfrm>
          <a:prstGeom prst="rect">
            <a:avLst/>
          </a:prstGeom>
        </p:spPr>
      </p:pic>
      <p:pic>
        <p:nvPicPr>
          <p:cNvPr id="30" name="Bildobjekt 29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1115616" y="4581128"/>
            <a:ext cx="677675" cy="1008112"/>
          </a:xfrm>
          <a:prstGeom prst="rect">
            <a:avLst/>
          </a:prstGeom>
        </p:spPr>
      </p:pic>
      <p:pic>
        <p:nvPicPr>
          <p:cNvPr id="39" name="Bildobjekt 38" descr="person-ic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0282" r="21887" b="8763"/>
          <a:stretch/>
        </p:blipFill>
        <p:spPr>
          <a:xfrm>
            <a:off x="1547664" y="4869160"/>
            <a:ext cx="677675" cy="1008112"/>
          </a:xfrm>
          <a:prstGeom prst="rect">
            <a:avLst/>
          </a:prstGeom>
        </p:spPr>
      </p:pic>
      <p:sp>
        <p:nvSpPr>
          <p:cNvPr id="41" name="textruta 40"/>
          <p:cNvSpPr txBox="1"/>
          <p:nvPr/>
        </p:nvSpPr>
        <p:spPr>
          <a:xfrm>
            <a:off x="1043608" y="42117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Reviewers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6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-468560" y="-340049"/>
            <a:ext cx="10369152" cy="7198049"/>
          </a:xfrm>
          <a:prstGeom prst="rect">
            <a:avLst/>
          </a:prstGeom>
          <a:solidFill>
            <a:srgbClr val="02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Stockholms universitetsbibliotek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76" y="283568"/>
            <a:ext cx="9941383" cy="573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625288"/>
            <a:ext cx="6850800" cy="795600"/>
          </a:xfrm>
        </p:spPr>
        <p:txBody>
          <a:bodyPr>
            <a:normAutofit/>
          </a:bodyPr>
          <a:lstStyle/>
          <a:p>
            <a:r>
              <a:rPr lang="en-GB" dirty="0" smtClean="0"/>
              <a:t>What is ”Quality Assurance”?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505800"/>
            <a:ext cx="7909264" cy="3659504"/>
          </a:xfrm>
        </p:spPr>
        <p:txBody>
          <a:bodyPr>
            <a:normAutofit/>
          </a:bodyPr>
          <a:lstStyle/>
          <a:p>
            <a:r>
              <a:rPr lang="en-GB" dirty="0"/>
              <a:t>Freedom of speech </a:t>
            </a:r>
            <a:r>
              <a:rPr lang="en-GB" dirty="0" smtClean="0"/>
              <a:t>&amp; possibility </a:t>
            </a:r>
            <a:r>
              <a:rPr lang="en-GB" dirty="0"/>
              <a:t>to submit an </a:t>
            </a:r>
            <a:r>
              <a:rPr lang="en-GB" dirty="0" smtClean="0"/>
              <a:t>appeal</a:t>
            </a:r>
            <a:endParaRPr lang="en-GB" dirty="0"/>
          </a:p>
          <a:p>
            <a:r>
              <a:rPr lang="en-GB" dirty="0" smtClean="0"/>
              <a:t>Peer review process – ethical guidelines</a:t>
            </a:r>
          </a:p>
          <a:p>
            <a:r>
              <a:rPr lang="en-GB" dirty="0" smtClean="0"/>
              <a:t>Developing good practices &amp; routines for OA </a:t>
            </a:r>
            <a:r>
              <a:rPr lang="sv-SE" dirty="0" err="1"/>
              <a:t>scholarly</a:t>
            </a:r>
            <a:r>
              <a:rPr lang="sv-SE" dirty="0"/>
              <a:t> publishing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/>
              <a:t>Anti-plagiarism Checking</a:t>
            </a:r>
            <a:endParaRPr lang="en-GB" dirty="0" smtClean="0"/>
          </a:p>
          <a:p>
            <a:pPr lvl="1"/>
            <a:r>
              <a:rPr lang="en-GB" dirty="0" smtClean="0"/>
              <a:t>Transparent</a:t>
            </a:r>
            <a:r>
              <a:rPr lang="en-GB" dirty="0"/>
              <a:t>, </a:t>
            </a:r>
            <a:r>
              <a:rPr lang="en-GB" dirty="0" smtClean="0"/>
              <a:t>traceable </a:t>
            </a:r>
            <a:r>
              <a:rPr lang="en-GB" dirty="0"/>
              <a:t>&amp; </a:t>
            </a:r>
            <a:r>
              <a:rPr lang="en-GB" dirty="0" smtClean="0"/>
              <a:t>understandable</a:t>
            </a:r>
            <a:endParaRPr lang="en-GB" dirty="0"/>
          </a:p>
          <a:p>
            <a:pPr lvl="1"/>
            <a:r>
              <a:rPr lang="en-GB" dirty="0" smtClean="0"/>
              <a:t>Licensing all material</a:t>
            </a:r>
          </a:p>
          <a:p>
            <a:r>
              <a:rPr lang="en-GB" dirty="0" smtClean="0"/>
              <a:t>Archiving</a:t>
            </a:r>
          </a:p>
          <a:p>
            <a:r>
              <a:rPr lang="en-GB" dirty="0" smtClean="0"/>
              <a:t>Dissemination in trusted OA channels</a:t>
            </a:r>
          </a:p>
        </p:txBody>
      </p:sp>
      <p:pic>
        <p:nvPicPr>
          <p:cNvPr id="8" name="Bildobjekt 7" descr="AA0027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28" y="4070568"/>
            <a:ext cx="3121152" cy="1950720"/>
          </a:xfrm>
          <a:prstGeom prst="rect">
            <a:avLst/>
          </a:prstGeom>
        </p:spPr>
      </p:pic>
      <p:pic>
        <p:nvPicPr>
          <p:cNvPr id="9" name="Bildobjekt 8" descr="AA02277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533"/>
            <a:ext cx="1483613" cy="956235"/>
          </a:xfrm>
          <a:prstGeom prst="rect">
            <a:avLst/>
          </a:prstGeom>
        </p:spPr>
      </p:pic>
      <p:sp>
        <p:nvSpPr>
          <p:cNvPr id="10" name="Platshållare för datum 3"/>
          <p:cNvSpPr txBox="1">
            <a:spLocks/>
          </p:cNvSpPr>
          <p:nvPr/>
        </p:nvSpPr>
        <p:spPr>
          <a:xfrm>
            <a:off x="781200" y="6381328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2019-02-28</a:t>
            </a:r>
          </a:p>
        </p:txBody>
      </p:sp>
      <p:sp>
        <p:nvSpPr>
          <p:cNvPr id="11" name="Platshållare för sidfot 4"/>
          <p:cNvSpPr txBox="1">
            <a:spLocks/>
          </p:cNvSpPr>
          <p:nvPr/>
        </p:nvSpPr>
        <p:spPr>
          <a:xfrm>
            <a:off x="1936800" y="6381328"/>
            <a:ext cx="6883672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Christina Lenz, Stockholm University </a:t>
            </a:r>
            <a:r>
              <a:rPr lang="sv-SE" sz="1000" dirty="0" err="1"/>
              <a:t>Library</a:t>
            </a:r>
            <a:r>
              <a:rPr lang="sv-SE" sz="1000" dirty="0"/>
              <a:t>/Press</a:t>
            </a:r>
          </a:p>
        </p:txBody>
      </p:sp>
    </p:spTree>
    <p:extLst>
      <p:ext uri="{BB962C8B-B14F-4D97-AF65-F5344CB8AC3E}">
        <p14:creationId xmlns:p14="http://schemas.microsoft.com/office/powerpoint/2010/main" val="39409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54808" y="911660"/>
            <a:ext cx="6850800" cy="795600"/>
          </a:xfrm>
        </p:spPr>
        <p:txBody>
          <a:bodyPr>
            <a:normAutofit/>
          </a:bodyPr>
          <a:lstStyle/>
          <a:p>
            <a:r>
              <a:rPr lang="en-GB" dirty="0" smtClean="0"/>
              <a:t>Opportunities </a:t>
            </a:r>
            <a:r>
              <a:rPr lang="en-GB" dirty="0"/>
              <a:t>&amp; challenges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54808" y="1772816"/>
            <a:ext cx="5761408" cy="4379584"/>
          </a:xfrm>
        </p:spPr>
        <p:txBody>
          <a:bodyPr>
            <a:noAutofit/>
          </a:bodyPr>
          <a:lstStyle/>
          <a:p>
            <a:r>
              <a:rPr lang="sv-SE" sz="1800" dirty="0" smtClean="0"/>
              <a:t>The </a:t>
            </a:r>
            <a:r>
              <a:rPr lang="sv-SE" sz="1800" dirty="0" err="1" smtClean="0"/>
              <a:t>peer</a:t>
            </a:r>
            <a:r>
              <a:rPr lang="sv-SE" sz="1800" dirty="0" smtClean="0"/>
              <a:t> </a:t>
            </a:r>
            <a:r>
              <a:rPr lang="sv-SE" sz="1800" dirty="0" err="1" smtClean="0"/>
              <a:t>review</a:t>
            </a:r>
            <a:r>
              <a:rPr lang="sv-SE" sz="1800" dirty="0" smtClean="0"/>
              <a:t> process</a:t>
            </a:r>
          </a:p>
          <a:p>
            <a:r>
              <a:rPr lang="sv-SE" sz="1800" dirty="0" err="1" smtClean="0"/>
              <a:t>Licensing</a:t>
            </a:r>
            <a:r>
              <a:rPr lang="sv-SE" sz="1800" dirty="0" smtClean="0"/>
              <a:t> material</a:t>
            </a:r>
            <a:endParaRPr lang="en-GB" sz="1800" dirty="0"/>
          </a:p>
          <a:p>
            <a:r>
              <a:rPr lang="sv-SE" sz="1800" dirty="0" err="1" smtClean="0"/>
              <a:t>Advocating</a:t>
            </a:r>
            <a:r>
              <a:rPr lang="sv-SE" sz="1800" dirty="0" smtClean="0"/>
              <a:t> </a:t>
            </a:r>
            <a:r>
              <a:rPr lang="sv-SE" sz="1800" dirty="0"/>
              <a:t>for OA </a:t>
            </a:r>
            <a:r>
              <a:rPr lang="sv-SE" sz="1800" dirty="0" err="1"/>
              <a:t>scholarly</a:t>
            </a:r>
            <a:r>
              <a:rPr lang="sv-SE" sz="1800" dirty="0"/>
              <a:t> </a:t>
            </a:r>
            <a:r>
              <a:rPr lang="sv-SE" sz="1800" dirty="0" smtClean="0"/>
              <a:t>publishing</a:t>
            </a:r>
            <a:r>
              <a:rPr lang="en-GB" sz="1800" dirty="0" smtClean="0"/>
              <a:t> </a:t>
            </a:r>
            <a:endParaRPr lang="sv-SE" sz="1800" dirty="0" smtClean="0"/>
          </a:p>
          <a:p>
            <a:r>
              <a:rPr lang="en-GB" sz="1800" dirty="0" smtClean="0"/>
              <a:t>Providing infrastructure </a:t>
            </a:r>
            <a:r>
              <a:rPr lang="sv-SE" sz="1800" dirty="0" smtClean="0"/>
              <a:t>services </a:t>
            </a:r>
            <a:r>
              <a:rPr lang="en-GB" sz="1800" dirty="0" smtClean="0"/>
              <a:t>for OA </a:t>
            </a:r>
            <a:r>
              <a:rPr lang="sv-SE" sz="1800" dirty="0" err="1"/>
              <a:t>scholarly</a:t>
            </a:r>
            <a:r>
              <a:rPr lang="sv-SE" sz="1800" dirty="0"/>
              <a:t> publishing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Indexing </a:t>
            </a:r>
            <a:r>
              <a:rPr lang="en-GB" sz="1800" dirty="0"/>
              <a:t>and metadata in relevant channels</a:t>
            </a:r>
          </a:p>
          <a:p>
            <a:r>
              <a:rPr lang="en-GB" sz="1800" dirty="0" smtClean="0"/>
              <a:t>Giving back value to the entire university</a:t>
            </a:r>
          </a:p>
          <a:p>
            <a:r>
              <a:rPr lang="sv-SE" sz="1800" dirty="0" err="1" smtClean="0"/>
              <a:t>Collaborations</a:t>
            </a:r>
            <a:r>
              <a:rPr lang="sv-SE" sz="1800" dirty="0" smtClean="0"/>
              <a:t> – AEUP, Liber etc.</a:t>
            </a:r>
            <a:r>
              <a:rPr lang="en-GB" sz="1800" dirty="0" smtClean="0"/>
              <a:t> </a:t>
            </a:r>
          </a:p>
        </p:txBody>
      </p:sp>
      <p:sp>
        <p:nvSpPr>
          <p:cNvPr id="5" name="Platshållare för datum 3"/>
          <p:cNvSpPr txBox="1">
            <a:spLocks/>
          </p:cNvSpPr>
          <p:nvPr/>
        </p:nvSpPr>
        <p:spPr>
          <a:xfrm>
            <a:off x="781200" y="6366984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2019-02-28</a:t>
            </a:r>
          </a:p>
        </p:txBody>
      </p:sp>
      <p:sp>
        <p:nvSpPr>
          <p:cNvPr id="6" name="Platshållare för sidfot 4"/>
          <p:cNvSpPr txBox="1">
            <a:spLocks/>
          </p:cNvSpPr>
          <p:nvPr/>
        </p:nvSpPr>
        <p:spPr>
          <a:xfrm>
            <a:off x="1936800" y="6366984"/>
            <a:ext cx="6883672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Christina Lenz, Stockholm University </a:t>
            </a:r>
            <a:r>
              <a:rPr lang="sv-SE" sz="1000" dirty="0" err="1"/>
              <a:t>Library</a:t>
            </a:r>
            <a:r>
              <a:rPr lang="sv-SE" sz="1000" dirty="0"/>
              <a:t>/Press</a:t>
            </a:r>
          </a:p>
        </p:txBody>
      </p:sp>
      <p:pic>
        <p:nvPicPr>
          <p:cNvPr id="7" name="Bildobjekt 6" descr="BU00437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18" y="1772816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05B463FF2A1A46814714F7DD6D98C3" ma:contentTypeVersion="1" ma:contentTypeDescription="Skapa ett nytt dokument." ma:contentTypeScope="" ma:versionID="3d52769023a09d0d198309d092bcbf7e">
  <xsd:schema xmlns:xsd="http://www.w3.org/2001/XMLSchema" xmlns:xs="http://www.w3.org/2001/XMLSchema" xmlns:p="http://schemas.microsoft.com/office/2006/metadata/properties" xmlns:ns2="98f55eba-dc00-49c3-a86c-485a4caa7883" targetNamespace="http://schemas.microsoft.com/office/2006/metadata/properties" ma:root="true" ma:fieldsID="0ca461d9b2af5231bf408a486afd11c1" ns2:_="">
    <xsd:import namespace="98f55eba-dc00-49c3-a86c-485a4caa78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55eba-dc00-49c3-a86c-485a4caa78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f55eba-dc00-49c3-a86c-485a4caa7883">UCUKD5K3HKZQ-276-194</_dlc_DocId>
    <_dlc_DocIdUrl xmlns="98f55eba-dc00-49c3-a86c-485a4caa7883">
      <Url>https://subnet3.intranet.sub.su.se/avdelningar/kvalitet/_layouts/15/DocIdRedir.aspx?ID=UCUKD5K3HKZQ-276-194</Url>
      <Description>UCUKD5K3HKZQ-276-194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CC048-3615-40AC-8398-8B00D24B5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55eba-dc00-49c3-a86c-485a4caa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7A5414-6440-4A19-AEA9-4391A91C30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DED3BA9-5C7C-40EA-BDE6-B9E10E1827C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8f55eba-dc00-49c3-a86c-485a4caa788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D1A0B3A-9774-4C82-A293-B8F11928F2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SU_Powerpointmall_generell (1)</Template>
  <TotalTime>8142</TotalTime>
  <Words>293</Words>
  <Application>Microsoft Office PowerPoint</Application>
  <PresentationFormat>Bildspel på skärmen (4:3)</PresentationFormat>
  <Paragraphs>66</Paragraphs>
  <Slides>10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SU Kronor</vt:lpstr>
      <vt:lpstr>SU Olivkvist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Infrastructure/People for book projects</vt:lpstr>
      <vt:lpstr>PowerPoint-presentation</vt:lpstr>
      <vt:lpstr>What is ”Quality Assurance”?</vt:lpstr>
      <vt:lpstr>Opportunities &amp; challenges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Informationssökning</dc:title>
  <dc:creator>Karl Edqvist</dc:creator>
  <cp:lastModifiedBy>Christina Lenz</cp:lastModifiedBy>
  <cp:revision>220</cp:revision>
  <dcterms:created xsi:type="dcterms:W3CDTF">2014-04-04T13:42:38Z</dcterms:created>
  <dcterms:modified xsi:type="dcterms:W3CDTF">2019-02-20T13:48:34Z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0x0101008C05B463FF2A1A46814714F7DD6D98C3</vt:lpwstr>
  </property>
  <property fmtid="{D5CDD505-2E9C-101B-9397-08002B2CF9AE}" pid="3" name="_dlc_DocIdItemGuid">
    <vt:lpwstr>ed63491b-12be-471a-8cd3-e222ab1a96ea</vt:lpwstr>
  </property>
</Properties>
</file>